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3" r:id="rId5"/>
    <p:sldId id="262"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766FA1C4-2BCC-462A-81A4-3120DCCF3A43}">
          <p14:sldIdLst>
            <p14:sldId id="256"/>
            <p14:sldId id="261"/>
            <p14:sldId id="257"/>
            <p14:sldId id="263"/>
            <p14:sldId id="262"/>
            <p14:sldId id="26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70" autoAdjust="0"/>
    <p:restoredTop sz="94660"/>
  </p:normalViewPr>
  <p:slideViewPr>
    <p:cSldViewPr snapToGrid="0" showGuides="1">
      <p:cViewPr varScale="1">
        <p:scale>
          <a:sx n="83" d="100"/>
          <a:sy n="83" d="100"/>
        </p:scale>
        <p:origin x="126" y="27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FB5C16-5420-4DE1-A233-AB54071AE16A}"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303226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B5C16-5420-4DE1-A233-AB54071AE16A}"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96567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B5C16-5420-4DE1-A233-AB54071AE16A}"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731114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B5C16-5420-4DE1-A233-AB54071AE16A}"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127136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FB5C16-5420-4DE1-A233-AB54071AE16A}"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412757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FB5C16-5420-4DE1-A233-AB54071AE16A}"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1165155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FB5C16-5420-4DE1-A233-AB54071AE16A}" type="datetimeFigureOut">
              <a:rPr lang="en-US" smtClean="0"/>
              <a:t>3/15/2021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1301362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FB5C16-5420-4DE1-A233-AB54071AE16A}" type="datetimeFigureOut">
              <a:rPr lang="en-US" smtClean="0"/>
              <a:t>3/15/2021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2156755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B5C16-5420-4DE1-A233-AB54071AE16A}" type="datetimeFigureOut">
              <a:rPr lang="en-US" smtClean="0"/>
              <a:t>3/15/2021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2461569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FB5C16-5420-4DE1-A233-AB54071AE16A}"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1810701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FB5C16-5420-4DE1-A233-AB54071AE16A}"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27840D-6C8C-4652-9EE9-8A3423CBD16A}" type="slidenum">
              <a:rPr lang="en-US" smtClean="0"/>
              <a:t>‹#›</a:t>
            </a:fld>
            <a:endParaRPr lang="en-US"/>
          </a:p>
        </p:txBody>
      </p:sp>
    </p:spTree>
    <p:extLst>
      <p:ext uri="{BB962C8B-B14F-4D97-AF65-F5344CB8AC3E}">
        <p14:creationId xmlns:p14="http://schemas.microsoft.com/office/powerpoint/2010/main" val="266634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B5C16-5420-4DE1-A233-AB54071AE16A}" type="datetimeFigureOut">
              <a:rPr lang="en-US" smtClean="0"/>
              <a:t>3/15/2021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7840D-6C8C-4652-9EE9-8A3423CBD16A}" type="slidenum">
              <a:rPr lang="en-US" smtClean="0"/>
              <a:t>‹#›</a:t>
            </a:fld>
            <a:endParaRPr lang="en-US"/>
          </a:p>
        </p:txBody>
      </p:sp>
    </p:spTree>
    <p:extLst>
      <p:ext uri="{BB962C8B-B14F-4D97-AF65-F5344CB8AC3E}">
        <p14:creationId xmlns:p14="http://schemas.microsoft.com/office/powerpoint/2010/main" val="37536614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needhamma.gov/4951/Incident-Report-Involving-Marvin-Henry"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2874" y="1136342"/>
            <a:ext cx="9425126" cy="4106690"/>
          </a:xfrm>
        </p:spPr>
        <p:txBody>
          <a:bodyPr>
            <a:normAutofit fontScale="90000"/>
          </a:bodyPr>
          <a:lstStyle/>
          <a:p>
            <a:br>
              <a:rPr lang="en-US" sz="3100" b="1" dirty="0"/>
            </a:br>
            <a:br>
              <a:rPr lang="en-US" sz="3100" b="1" dirty="0"/>
            </a:br>
            <a:r>
              <a:rPr lang="en-US" sz="3600" b="1" dirty="0"/>
              <a:t>Needham Select Board</a:t>
            </a:r>
            <a:br>
              <a:rPr lang="en-US" sz="3600" b="1" dirty="0"/>
            </a:br>
            <a:br>
              <a:rPr lang="en-US" sz="3600" b="1" dirty="0"/>
            </a:br>
            <a:r>
              <a:rPr lang="en-US" sz="3600" b="1" dirty="0"/>
              <a:t>Final Investigative Report</a:t>
            </a:r>
            <a:br>
              <a:rPr lang="en-US" sz="3600" b="1" dirty="0"/>
            </a:br>
            <a:r>
              <a:rPr lang="en-US" sz="3600" b="1" dirty="0"/>
              <a:t>Review of Needham Police Department’s January 25, 2020 Response to Shoplifting Incident at CVS involving Marvin Henry</a:t>
            </a:r>
            <a:br>
              <a:rPr lang="en-US" sz="3600" b="1" dirty="0"/>
            </a:br>
            <a:br>
              <a:rPr lang="en-US" sz="3600" b="1" dirty="0"/>
            </a:br>
            <a:br>
              <a:rPr lang="en-US" sz="5400" b="1" dirty="0"/>
            </a:br>
            <a:endParaRPr lang="en-US" sz="5400" dirty="0"/>
          </a:p>
        </p:txBody>
      </p:sp>
      <p:sp>
        <p:nvSpPr>
          <p:cNvPr id="3" name="Subtitle 2"/>
          <p:cNvSpPr>
            <a:spLocks noGrp="1"/>
          </p:cNvSpPr>
          <p:nvPr>
            <p:ph type="subTitle" idx="1"/>
          </p:nvPr>
        </p:nvSpPr>
        <p:spPr>
          <a:xfrm>
            <a:off x="1524000" y="3602038"/>
            <a:ext cx="9144000" cy="1409578"/>
          </a:xfrm>
        </p:spPr>
        <p:txBody>
          <a:bodyPr>
            <a:normAutofit lnSpcReduction="10000"/>
          </a:bodyPr>
          <a:lstStyle/>
          <a:p>
            <a:endParaRPr lang="en-US" sz="3000" dirty="0"/>
          </a:p>
          <a:p>
            <a:r>
              <a:rPr lang="en-US" sz="3000" dirty="0"/>
              <a:t>Monday March 15, 2021</a:t>
            </a:r>
            <a:br>
              <a:rPr lang="en-US" sz="3000" dirty="0"/>
            </a:br>
            <a:r>
              <a:rPr lang="en-US" sz="3000" dirty="0"/>
              <a:t>6:00 p.m. </a:t>
            </a:r>
          </a:p>
        </p:txBody>
      </p:sp>
      <p:pic>
        <p:nvPicPr>
          <p:cNvPr id="5" name="Picture 4">
            <a:extLst>
              <a:ext uri="{FF2B5EF4-FFF2-40B4-BE49-F238E27FC236}">
                <a16:creationId xmlns:a16="http://schemas.microsoft.com/office/drawing/2014/main" id="{C04E5F2B-84A0-4397-8E72-42B7FAEE4C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2214" y="5797119"/>
            <a:ext cx="918638" cy="923516"/>
          </a:xfrm>
          <a:prstGeom prst="rect">
            <a:avLst/>
          </a:prstGeom>
        </p:spPr>
      </p:pic>
    </p:spTree>
    <p:extLst>
      <p:ext uri="{BB962C8B-B14F-4D97-AF65-F5344CB8AC3E}">
        <p14:creationId xmlns:p14="http://schemas.microsoft.com/office/powerpoint/2010/main" val="2440948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0285" y="113634"/>
            <a:ext cx="11195263" cy="6647974"/>
          </a:xfrm>
          <a:prstGeom prst="rect">
            <a:avLst/>
          </a:prstGeom>
          <a:noFill/>
        </p:spPr>
        <p:txBody>
          <a:bodyPr wrap="square" rtlCol="0">
            <a:spAutoFit/>
          </a:bodyPr>
          <a:lstStyle/>
          <a:p>
            <a:r>
              <a:rPr lang="en-US" sz="2600" b="1" u="sng" dirty="0">
                <a:latin typeface="+mj-lt"/>
              </a:rPr>
              <a:t>The Town of Needham Hired Nationally Recognized Investigator</a:t>
            </a:r>
          </a:p>
          <a:p>
            <a:endParaRPr lang="en-US" sz="2000" dirty="0"/>
          </a:p>
          <a:p>
            <a:r>
              <a:rPr lang="en-US" sz="2000" b="1" dirty="0"/>
              <a:t>September 9, 2020 </a:t>
            </a:r>
            <a:r>
              <a:rPr lang="en-US" sz="2000" dirty="0"/>
              <a:t>– Town hired attorney/investigator Natashia Tidwell and the law firm of Saul Ewing Arnstein &amp; Lehr to conduct a thorough investigation into the incident involving Marvin Henry and members of the Needham Police Department (NPD). </a:t>
            </a:r>
          </a:p>
          <a:p>
            <a:endParaRPr lang="en-US" sz="2000" dirty="0"/>
          </a:p>
          <a:p>
            <a:r>
              <a:rPr lang="en-US" sz="2000" dirty="0"/>
              <a:t>Attorney Tidwell was asked to do the following: </a:t>
            </a:r>
          </a:p>
          <a:p>
            <a:endParaRPr lang="en-US" sz="2000" dirty="0"/>
          </a:p>
          <a:p>
            <a:pPr marL="342900" indent="-342900">
              <a:buFont typeface="Arial" panose="020B0604020202020204" pitchFamily="34" charset="0"/>
              <a:buChar char="•"/>
            </a:pPr>
            <a:r>
              <a:rPr lang="en-US" sz="2000" dirty="0"/>
              <a:t>Determine what role, if any, racial discrimination or implicit bias played in NPD’s actions in response to the Jan. 25, 2020 incident;</a:t>
            </a:r>
            <a:br>
              <a:rPr lang="en-US" sz="2000" dirty="0"/>
            </a:br>
            <a:endParaRPr lang="en-US" sz="2000" dirty="0"/>
          </a:p>
          <a:p>
            <a:pPr marL="342900" indent="-342900">
              <a:buFont typeface="Arial" panose="020B0604020202020204" pitchFamily="34" charset="0"/>
              <a:buChar char="•"/>
            </a:pPr>
            <a:r>
              <a:rPr lang="en-US" sz="2000" dirty="0"/>
              <a:t>Conduct a thorough investigation of all aspects of NPD’s response to the 911 call placed by a CVS </a:t>
            </a:r>
            <a:r>
              <a:rPr lang="en-US" sz="2000" u="sng" dirty="0"/>
              <a:t>employee</a:t>
            </a:r>
            <a:r>
              <a:rPr lang="en-US" sz="2000" dirty="0"/>
              <a:t> on January 25, 2020;</a:t>
            </a:r>
            <a:br>
              <a:rPr lang="en-US" sz="2000" dirty="0"/>
            </a:br>
            <a:endParaRPr lang="en-US" sz="2000" dirty="0"/>
          </a:p>
          <a:p>
            <a:pPr marL="342900" indent="-342900">
              <a:buFont typeface="Arial" panose="020B0604020202020204" pitchFamily="34" charset="0"/>
              <a:buChar char="•"/>
            </a:pPr>
            <a:r>
              <a:rPr lang="en-US" sz="2000" dirty="0"/>
              <a:t>Review the NPD’s policies effective as of January 25, 2020 and determine if NPD’s actions were consistent with those policies;</a:t>
            </a:r>
            <a:br>
              <a:rPr lang="en-US" sz="2000" dirty="0"/>
            </a:br>
            <a:endParaRPr lang="en-US" sz="2000" dirty="0"/>
          </a:p>
          <a:p>
            <a:pPr marL="342900" indent="-342900">
              <a:buFont typeface="Arial" panose="020B0604020202020204" pitchFamily="34" charset="0"/>
              <a:buChar char="•"/>
            </a:pPr>
            <a:r>
              <a:rPr lang="en-US" sz="2000" dirty="0"/>
              <a:t>Review all NPD policies related to the incident and provide recommendations as to the effectiveness and sufficiency of each policy. Also provide recommendations as to additional training or other steps NPD may consider for the purposes of improving its delivery of services to communities of color.</a:t>
            </a:r>
            <a:br>
              <a:rPr lang="en-US" sz="2000" dirty="0"/>
            </a:br>
            <a:endParaRPr lang="en-US" sz="2000" dirty="0"/>
          </a:p>
        </p:txBody>
      </p:sp>
    </p:spTree>
    <p:extLst>
      <p:ext uri="{BB962C8B-B14F-4D97-AF65-F5344CB8AC3E}">
        <p14:creationId xmlns:p14="http://schemas.microsoft.com/office/powerpoint/2010/main" val="3678859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4F8493-2511-4A39-9B63-60BB6048410E}"/>
              </a:ext>
            </a:extLst>
          </p:cNvPr>
          <p:cNvSpPr txBox="1"/>
          <p:nvPr/>
        </p:nvSpPr>
        <p:spPr>
          <a:xfrm>
            <a:off x="538757" y="205834"/>
            <a:ext cx="10679837" cy="5663089"/>
          </a:xfrm>
          <a:prstGeom prst="rect">
            <a:avLst/>
          </a:prstGeom>
          <a:noFill/>
        </p:spPr>
        <p:txBody>
          <a:bodyPr wrap="square" rtlCol="0">
            <a:spAutoFit/>
          </a:bodyPr>
          <a:lstStyle/>
          <a:p>
            <a:r>
              <a:rPr lang="en-US" sz="2600" u="sng" dirty="0"/>
              <a:t>Conclusions of Attorney Tidwell</a:t>
            </a:r>
          </a:p>
          <a:p>
            <a:endParaRPr lang="en-US" sz="2400" u="sng" dirty="0"/>
          </a:p>
          <a:p>
            <a:pPr marL="342900" indent="-342900">
              <a:buFont typeface="Arial" panose="020B0604020202020204" pitchFamily="34" charset="0"/>
              <a:buChar char="•"/>
            </a:pPr>
            <a:r>
              <a:rPr lang="en-US" sz="2400" dirty="0"/>
              <a:t>The Needham Police Department had reasonable suspicion to stop Mr. Henry.</a:t>
            </a:r>
            <a:br>
              <a:rPr lang="en-US" sz="2400" dirty="0"/>
            </a:br>
            <a:endParaRPr lang="en-US" sz="2400" dirty="0"/>
          </a:p>
          <a:p>
            <a:pPr marL="342900" indent="-342900">
              <a:buFont typeface="Arial" panose="020B0604020202020204" pitchFamily="34" charset="0"/>
              <a:buChar char="•"/>
            </a:pPr>
            <a:r>
              <a:rPr lang="en-US" sz="2400" dirty="0"/>
              <a:t>Needham Police officers did not engage in racial profiling.</a:t>
            </a:r>
            <a:br>
              <a:rPr lang="en-US" sz="2400" dirty="0"/>
            </a:br>
            <a:endParaRPr lang="en-US" sz="2400" dirty="0"/>
          </a:p>
          <a:p>
            <a:pPr marL="342900" indent="-342900">
              <a:buFont typeface="Arial" panose="020B0604020202020204" pitchFamily="34" charset="0"/>
              <a:buChar char="•"/>
            </a:pPr>
            <a:r>
              <a:rPr lang="en-US" sz="2400" dirty="0"/>
              <a:t>It is unclear whether probable cause existed to arrest Mr. Henry.</a:t>
            </a:r>
            <a:br>
              <a:rPr lang="en-US" sz="2400" dirty="0"/>
            </a:br>
            <a:endParaRPr lang="en-US" sz="2400" dirty="0"/>
          </a:p>
          <a:p>
            <a:pPr marL="342900" indent="-342900">
              <a:buFont typeface="Arial" panose="020B0604020202020204" pitchFamily="34" charset="0"/>
              <a:buChar char="•"/>
            </a:pPr>
            <a:r>
              <a:rPr lang="en-US" sz="2400" dirty="0"/>
              <a:t>It was against NPD policy and applicable law to search Mr. Henry </a:t>
            </a:r>
            <a:r>
              <a:rPr lang="en-US" sz="2400" u="sng" dirty="0"/>
              <a:t>prior to a probable cause determination.</a:t>
            </a:r>
            <a:br>
              <a:rPr lang="en-US" sz="2400" dirty="0"/>
            </a:br>
            <a:endParaRPr lang="en-US" sz="2400" dirty="0"/>
          </a:p>
          <a:p>
            <a:pPr marL="342900" indent="-342900">
              <a:buFont typeface="Arial" panose="020B0604020202020204" pitchFamily="34" charset="0"/>
              <a:buChar char="•"/>
            </a:pPr>
            <a:r>
              <a:rPr lang="en-US" sz="2400" dirty="0"/>
              <a:t>Recommended areas of improvement to general NPD policies and the conducting of internal investigations.</a:t>
            </a:r>
            <a:br>
              <a:rPr lang="en-US" sz="2400" dirty="0"/>
            </a:b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4098164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C05D36-B9A9-0A47-A1F0-DF90094265D3}"/>
              </a:ext>
            </a:extLst>
          </p:cNvPr>
          <p:cNvSpPr txBox="1"/>
          <p:nvPr/>
        </p:nvSpPr>
        <p:spPr>
          <a:xfrm>
            <a:off x="220447" y="196802"/>
            <a:ext cx="11728897" cy="6647974"/>
          </a:xfrm>
          <a:prstGeom prst="rect">
            <a:avLst/>
          </a:prstGeom>
          <a:noFill/>
        </p:spPr>
        <p:txBody>
          <a:bodyPr wrap="square" rtlCol="0">
            <a:spAutoFit/>
          </a:bodyPr>
          <a:lstStyle/>
          <a:p>
            <a:r>
              <a:rPr lang="en-US" sz="2600" b="1" u="sng" dirty="0">
                <a:latin typeface="+mj-lt"/>
              </a:rPr>
              <a:t>Investigation Timeline Recap</a:t>
            </a:r>
            <a:br>
              <a:rPr lang="en-US" dirty="0"/>
            </a:br>
            <a:br>
              <a:rPr lang="en-US" sz="2000" dirty="0"/>
            </a:br>
            <a:r>
              <a:rPr lang="en-US" sz="2000" b="1" dirty="0"/>
              <a:t>January 25, 2020 </a:t>
            </a:r>
            <a:r>
              <a:rPr lang="en-US" sz="2000" dirty="0"/>
              <a:t>– CVS employee calls 911 to report shoplifting. Marvin Henry is </a:t>
            </a:r>
            <a:r>
              <a:rPr lang="en-US" sz="2000" u="sng" dirty="0"/>
              <a:t>stopped, handcuffed</a:t>
            </a:r>
            <a:r>
              <a:rPr lang="en-US" sz="2000" dirty="0"/>
              <a:t>, searched and released by Needham Police officers.</a:t>
            </a:r>
            <a:br>
              <a:rPr lang="en-US" sz="2000" dirty="0"/>
            </a:br>
            <a:br>
              <a:rPr lang="en-US" sz="2000" dirty="0"/>
            </a:br>
            <a:r>
              <a:rPr lang="en-US" sz="2000" b="1" dirty="0"/>
              <a:t>July 20, 2020 </a:t>
            </a:r>
            <a:r>
              <a:rPr lang="en-US" sz="2000" dirty="0"/>
              <a:t>– Marvin Henry, through his attorneys, sends a letter to Police Chief John Schlittler stating that Needham police officers engaged in an unlawful search and seizure and racial profiling during the January 25 incident. </a:t>
            </a:r>
            <a:br>
              <a:rPr lang="en-US" sz="2000" dirty="0"/>
            </a:br>
            <a:br>
              <a:rPr lang="en-US" sz="2000" dirty="0"/>
            </a:br>
            <a:r>
              <a:rPr lang="en-US" sz="2000" b="1" dirty="0"/>
              <a:t>July/August 2020 </a:t>
            </a:r>
            <a:r>
              <a:rPr lang="en-US" sz="2000" dirty="0"/>
              <a:t>– Town Hall staff and Town Counsel open a dialogue with Mr. Henry’s attorneys.  Town Hall staff and Town Counsel also work to identify qualified outside candidates to investigate the Marvin Henry incident.</a:t>
            </a:r>
          </a:p>
          <a:p>
            <a:endParaRPr lang="en-US" sz="2000" dirty="0"/>
          </a:p>
          <a:p>
            <a:r>
              <a:rPr lang="en-US" sz="2000" b="1" dirty="0"/>
              <a:t>September 2020 </a:t>
            </a:r>
            <a:r>
              <a:rPr lang="en-US" sz="2000" dirty="0"/>
              <a:t>– Town Hires Attorney Tidwell</a:t>
            </a:r>
            <a:br>
              <a:rPr lang="en-US" sz="2000" dirty="0"/>
            </a:br>
            <a:endParaRPr lang="en-US" sz="2000" dirty="0"/>
          </a:p>
          <a:p>
            <a:r>
              <a:rPr lang="en-US" sz="2000" b="1" dirty="0"/>
              <a:t>September 2020 </a:t>
            </a:r>
            <a:r>
              <a:rPr lang="en-US" sz="2000" dirty="0"/>
              <a:t>– NPD Conducts Internal Investigation</a:t>
            </a:r>
            <a:br>
              <a:rPr lang="en-US" sz="2000" dirty="0"/>
            </a:br>
            <a:endParaRPr lang="en-US" sz="2000" dirty="0"/>
          </a:p>
          <a:p>
            <a:r>
              <a:rPr lang="en-US" sz="2000" b="1" dirty="0"/>
              <a:t>December 2020 </a:t>
            </a:r>
            <a:r>
              <a:rPr lang="en-US" sz="2000" dirty="0"/>
              <a:t>– NPD finalizes IA report</a:t>
            </a:r>
            <a:br>
              <a:rPr lang="en-US" sz="2000" dirty="0"/>
            </a:br>
            <a:endParaRPr lang="en-US" sz="2000" dirty="0"/>
          </a:p>
          <a:p>
            <a:r>
              <a:rPr lang="en-US" sz="2000" b="1" dirty="0"/>
              <a:t>January 2021 </a:t>
            </a:r>
            <a:r>
              <a:rPr lang="en-US" sz="2000" dirty="0"/>
              <a:t>– NPD issues addendum to IA report</a:t>
            </a:r>
            <a:br>
              <a:rPr lang="en-US" sz="2000" dirty="0"/>
            </a:br>
            <a:endParaRPr lang="en-US" sz="2000" dirty="0"/>
          </a:p>
        </p:txBody>
      </p:sp>
    </p:spTree>
    <p:extLst>
      <p:ext uri="{BB962C8B-B14F-4D97-AF65-F5344CB8AC3E}">
        <p14:creationId xmlns:p14="http://schemas.microsoft.com/office/powerpoint/2010/main" val="498408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429" y="275771"/>
            <a:ext cx="11408228" cy="2246769"/>
          </a:xfrm>
          <a:prstGeom prst="rect">
            <a:avLst/>
          </a:prstGeom>
          <a:noFill/>
        </p:spPr>
        <p:txBody>
          <a:bodyPr wrap="square" rtlCol="0">
            <a:spAutoFit/>
          </a:bodyPr>
          <a:lstStyle/>
          <a:p>
            <a:endParaRPr lang="en-US" sz="2800" dirty="0"/>
          </a:p>
          <a:p>
            <a:endParaRPr lang="en-US" sz="2800" dirty="0"/>
          </a:p>
          <a:p>
            <a:endParaRPr lang="en-US" sz="2800" dirty="0"/>
          </a:p>
          <a:p>
            <a:endParaRPr lang="en-US" sz="2800" dirty="0"/>
          </a:p>
          <a:p>
            <a:endParaRPr lang="en-US" sz="2800" dirty="0"/>
          </a:p>
        </p:txBody>
      </p:sp>
      <p:sp>
        <p:nvSpPr>
          <p:cNvPr id="3" name="TextBox 2">
            <a:extLst>
              <a:ext uri="{FF2B5EF4-FFF2-40B4-BE49-F238E27FC236}">
                <a16:creationId xmlns:a16="http://schemas.microsoft.com/office/drawing/2014/main" id="{0352D0EB-81FE-EA43-AE0D-03A3F878FEF2}"/>
              </a:ext>
            </a:extLst>
          </p:cNvPr>
          <p:cNvSpPr txBox="1"/>
          <p:nvPr/>
        </p:nvSpPr>
        <p:spPr>
          <a:xfrm>
            <a:off x="129209" y="275772"/>
            <a:ext cx="11627362" cy="5693866"/>
          </a:xfrm>
          <a:prstGeom prst="rect">
            <a:avLst/>
          </a:prstGeom>
          <a:noFill/>
        </p:spPr>
        <p:txBody>
          <a:bodyPr wrap="square" rtlCol="0">
            <a:spAutoFit/>
          </a:bodyPr>
          <a:lstStyle/>
          <a:p>
            <a:r>
              <a:rPr lang="en-US" sz="2600" b="1" u="sng" dirty="0">
                <a:latin typeface="+mj-lt"/>
              </a:rPr>
              <a:t>Attorney Tidwell’s Recommendations</a:t>
            </a:r>
            <a:br>
              <a:rPr lang="en-US" sz="2400" b="1" dirty="0">
                <a:latin typeface="+mj-lt"/>
              </a:rPr>
            </a:br>
            <a:br>
              <a:rPr lang="en-US" sz="2400" b="1" dirty="0">
                <a:latin typeface="+mj-lt"/>
              </a:rPr>
            </a:br>
            <a:r>
              <a:rPr lang="en-US" sz="2400" b="1" dirty="0">
                <a:latin typeface="+mj-lt"/>
              </a:rPr>
              <a:t>Needham Police Department General Policies</a:t>
            </a:r>
          </a:p>
          <a:p>
            <a:endParaRPr lang="en-US" dirty="0"/>
          </a:p>
          <a:p>
            <a:pPr marL="285750" indent="-285750">
              <a:buFont typeface="Arial" panose="020B0604020202020204" pitchFamily="34" charset="0"/>
              <a:buChar char="•"/>
            </a:pPr>
            <a:r>
              <a:rPr lang="en-US" sz="2200" dirty="0"/>
              <a:t>Use of Force</a:t>
            </a:r>
          </a:p>
          <a:p>
            <a:pPr marL="285750" indent="-285750">
              <a:buFont typeface="Arial" panose="020B0604020202020204" pitchFamily="34" charset="0"/>
              <a:buChar char="•"/>
            </a:pPr>
            <a:r>
              <a:rPr lang="en-US" sz="2200" dirty="0"/>
              <a:t>Threshold Inquiries</a:t>
            </a:r>
          </a:p>
          <a:p>
            <a:r>
              <a:rPr lang="en-US" dirty="0"/>
              <a:t>	</a:t>
            </a:r>
          </a:p>
          <a:p>
            <a:endParaRPr lang="en-US" dirty="0"/>
          </a:p>
          <a:p>
            <a:r>
              <a:rPr lang="en-US" sz="2400" dirty="0"/>
              <a:t>Needham Police Department Internal Investigations </a:t>
            </a:r>
          </a:p>
          <a:p>
            <a:r>
              <a:rPr lang="en-US" dirty="0"/>
              <a:t> </a:t>
            </a:r>
            <a:endParaRPr lang="en-US" sz="2000" dirty="0"/>
          </a:p>
          <a:p>
            <a:pPr marL="342900" indent="-342900">
              <a:buFont typeface="Arial" panose="020B0604020202020204" pitchFamily="34" charset="0"/>
              <a:buChar char="•"/>
            </a:pPr>
            <a:r>
              <a:rPr lang="en-US" sz="2200" dirty="0"/>
              <a:t>Eyewitness Identifications</a:t>
            </a:r>
          </a:p>
          <a:p>
            <a:pPr marL="342900" indent="-342900">
              <a:buFont typeface="Arial" panose="020B0604020202020204" pitchFamily="34" charset="0"/>
              <a:buChar char="•"/>
            </a:pPr>
            <a:r>
              <a:rPr lang="en-US" sz="2200" dirty="0"/>
              <a:t>Follow-up Investigations</a:t>
            </a:r>
          </a:p>
          <a:p>
            <a:pPr marL="342900" indent="-342900">
              <a:buFont typeface="Arial" panose="020B0604020202020204" pitchFamily="34" charset="0"/>
              <a:buChar char="•"/>
            </a:pPr>
            <a:r>
              <a:rPr lang="en-US" sz="2200" dirty="0"/>
              <a:t>Courtesy to the Public</a:t>
            </a:r>
          </a:p>
          <a:p>
            <a:pPr marL="342900" indent="-342900">
              <a:buFont typeface="Arial" panose="020B0604020202020204" pitchFamily="34" charset="0"/>
              <a:buChar char="•"/>
            </a:pPr>
            <a:r>
              <a:rPr lang="en-US" sz="2200" dirty="0"/>
              <a:t>Requests for Officer Identifications</a:t>
            </a:r>
          </a:p>
          <a:p>
            <a:pPr marL="342900" indent="-342900">
              <a:buFont typeface="Arial" panose="020B0604020202020204" pitchFamily="34" charset="0"/>
              <a:buChar char="•"/>
            </a:pPr>
            <a:r>
              <a:rPr lang="en-US" sz="2200" dirty="0"/>
              <a:t>Articulation of Standard of Proof</a:t>
            </a:r>
          </a:p>
          <a:p>
            <a:pPr marL="342900" indent="-342900">
              <a:buFont typeface="Arial" panose="020B0604020202020204" pitchFamily="34" charset="0"/>
              <a:buChar char="•"/>
            </a:pPr>
            <a:r>
              <a:rPr lang="en-US" sz="2200" dirty="0"/>
              <a:t>Review and Oversight of Internal Investigations</a:t>
            </a:r>
          </a:p>
          <a:p>
            <a:endParaRPr lang="en-US" dirty="0"/>
          </a:p>
        </p:txBody>
      </p:sp>
    </p:spTree>
    <p:extLst>
      <p:ext uri="{BB962C8B-B14F-4D97-AF65-F5344CB8AC3E}">
        <p14:creationId xmlns:p14="http://schemas.microsoft.com/office/powerpoint/2010/main" val="3891949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262" y="2713580"/>
            <a:ext cx="9425126" cy="715420"/>
          </a:xfrm>
        </p:spPr>
        <p:txBody>
          <a:bodyPr>
            <a:noAutofit/>
          </a:bodyPr>
          <a:lstStyle/>
          <a:p>
            <a:r>
              <a:rPr lang="en-US" sz="2600" dirty="0"/>
              <a:t>Report and other relevant materials can be found online at </a:t>
            </a:r>
            <a:br>
              <a:rPr lang="en-US" sz="2600" dirty="0"/>
            </a:br>
            <a:r>
              <a:rPr lang="en-US" sz="2600" dirty="0">
                <a:hlinkClick r:id="rId2">
                  <a:extLst>
                    <a:ext uri="{A12FA001-AC4F-418D-AE19-62706E023703}">
                      <ahyp:hlinkClr xmlns:ahyp="http://schemas.microsoft.com/office/drawing/2018/hyperlinkcolor" val="tx"/>
                    </a:ext>
                  </a:extLst>
                </a:hlinkClick>
              </a:rPr>
              <a:t>https://www.needhamma.gov/4951/Incident-Report-Involving-Marvin-Henry</a:t>
            </a:r>
            <a:endParaRPr lang="en-US" sz="2600" dirty="0"/>
          </a:p>
        </p:txBody>
      </p:sp>
    </p:spTree>
    <p:extLst>
      <p:ext uri="{BB962C8B-B14F-4D97-AF65-F5344CB8AC3E}">
        <p14:creationId xmlns:p14="http://schemas.microsoft.com/office/powerpoint/2010/main" val="2493079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672</TotalTime>
  <Words>528</Words>
  <Application>Microsoft Office PowerPoint</Application>
  <PresentationFormat>Widescreen</PresentationFormat>
  <Paragraphs>44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  Needham Select Board  Final Investigative Report Review of Needham Police Department’s January 25, 2020 Response to Shoplifting Incident at CVS involving Marvin Henry   </vt:lpstr>
      <vt:lpstr>PowerPoint Presentation</vt:lpstr>
      <vt:lpstr>PowerPoint Presentation</vt:lpstr>
      <vt:lpstr>PowerPoint Presentation</vt:lpstr>
      <vt:lpstr>PowerPoint Presentation</vt:lpstr>
      <vt:lpstr>Report and other relevant materials can be found online at  https://www.needhamma.gov/4951/Incident-Report-Involving-Marvin-Henry</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Conservation Commission  Public Hearing  Proposed Property Exchange to Resolve Waring School’s Playing Field Encroachment on Conservation/Public Charitable Trust Land</dc:title>
  <dc:creator>Amy Maxner</dc:creator>
  <cp:lastModifiedBy>Chris Baker</cp:lastModifiedBy>
  <cp:revision>34</cp:revision>
  <dcterms:created xsi:type="dcterms:W3CDTF">2019-04-11T18:50:03Z</dcterms:created>
  <dcterms:modified xsi:type="dcterms:W3CDTF">2021-03-15T23:04:19Z</dcterms:modified>
</cp:coreProperties>
</file>